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50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F95E0-FAAB-4162-B5F4-9E222D99EEAE}" type="datetimeFigureOut">
              <a:rPr lang="da-DK" smtClean="0"/>
              <a:t>02-03-2017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4230B-969A-4DE1-90D6-4C4FE10FDEA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5764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F95E0-FAAB-4162-B5F4-9E222D99EEAE}" type="datetimeFigureOut">
              <a:rPr lang="da-DK" smtClean="0"/>
              <a:t>02-03-2017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4230B-969A-4DE1-90D6-4C4FE10FDEA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38310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F95E0-FAAB-4162-B5F4-9E222D99EEAE}" type="datetimeFigureOut">
              <a:rPr lang="da-DK" smtClean="0"/>
              <a:t>02-03-2017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4230B-969A-4DE1-90D6-4C4FE10FDEA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49648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F95E0-FAAB-4162-B5F4-9E222D99EEAE}" type="datetimeFigureOut">
              <a:rPr lang="da-DK" smtClean="0"/>
              <a:t>02-03-2017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4230B-969A-4DE1-90D6-4C4FE10FDEA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63128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F95E0-FAAB-4162-B5F4-9E222D99EEAE}" type="datetimeFigureOut">
              <a:rPr lang="da-DK" smtClean="0"/>
              <a:t>02-03-2017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4230B-969A-4DE1-90D6-4C4FE10FDEA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21178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F95E0-FAAB-4162-B5F4-9E222D99EEAE}" type="datetimeFigureOut">
              <a:rPr lang="da-DK" smtClean="0"/>
              <a:t>02-03-2017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4230B-969A-4DE1-90D6-4C4FE10FDEA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41807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F95E0-FAAB-4162-B5F4-9E222D99EEAE}" type="datetimeFigureOut">
              <a:rPr lang="da-DK" smtClean="0"/>
              <a:t>02-03-2017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4230B-969A-4DE1-90D6-4C4FE10FDEA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92160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F95E0-FAAB-4162-B5F4-9E222D99EEAE}" type="datetimeFigureOut">
              <a:rPr lang="da-DK" smtClean="0"/>
              <a:t>02-03-2017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4230B-969A-4DE1-90D6-4C4FE10FDEA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39262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F95E0-FAAB-4162-B5F4-9E222D99EEAE}" type="datetimeFigureOut">
              <a:rPr lang="da-DK" smtClean="0"/>
              <a:t>02-03-2017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4230B-969A-4DE1-90D6-4C4FE10FDEA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72558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F95E0-FAAB-4162-B5F4-9E222D99EEAE}" type="datetimeFigureOut">
              <a:rPr lang="da-DK" smtClean="0"/>
              <a:t>02-03-2017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4230B-969A-4DE1-90D6-4C4FE10FDEA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75997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F95E0-FAAB-4162-B5F4-9E222D99EEAE}" type="datetimeFigureOut">
              <a:rPr lang="da-DK" smtClean="0"/>
              <a:t>02-03-2017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4230B-969A-4DE1-90D6-4C4FE10FDEA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53610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F95E0-FAAB-4162-B5F4-9E222D99EEAE}" type="datetimeFigureOut">
              <a:rPr lang="da-DK" smtClean="0"/>
              <a:t>02-03-2017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94230B-969A-4DE1-90D6-4C4FE10FDEA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41773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431800" y="2889251"/>
            <a:ext cx="11144251" cy="1540933"/>
          </a:xfrm>
        </p:spPr>
        <p:txBody>
          <a:bodyPr>
            <a:normAutofit fontScale="90000"/>
          </a:bodyPr>
          <a:lstStyle/>
          <a:p>
            <a:pPr eaLnBrk="1" hangingPunct="1"/>
            <a:br>
              <a:rPr lang="da-DK" altLang="da-DK" sz="5333"/>
            </a:br>
            <a:endParaRPr lang="da-DK" altLang="da-DK" sz="5333">
              <a:solidFill>
                <a:srgbClr val="F37321"/>
              </a:solidFill>
            </a:endParaRPr>
          </a:p>
        </p:txBody>
      </p:sp>
      <p:sp>
        <p:nvSpPr>
          <p:cNvPr id="5123" name="Subtitle 3"/>
          <p:cNvSpPr>
            <a:spLocks noGrp="1"/>
          </p:cNvSpPr>
          <p:nvPr>
            <p:ph type="subTitle" idx="1"/>
          </p:nvPr>
        </p:nvSpPr>
        <p:spPr>
          <a:xfrm>
            <a:off x="522818" y="4461933"/>
            <a:ext cx="11146367" cy="857251"/>
          </a:xfrm>
        </p:spPr>
        <p:txBody>
          <a:bodyPr>
            <a:normAutofit lnSpcReduction="10000"/>
          </a:bodyPr>
          <a:lstStyle/>
          <a:p>
            <a:pPr algn="ctr" eaLnBrk="1" hangingPunct="1"/>
            <a:r>
              <a:rPr lang="da-DK" altLang="da-DK" dirty="0"/>
              <a:t>Betal din faktura via Mobile Pay</a:t>
            </a:r>
          </a:p>
          <a:p>
            <a:pPr algn="ctr" eaLnBrk="1" hangingPunct="1"/>
            <a:r>
              <a:rPr lang="da-DK" altLang="da-DK" dirty="0"/>
              <a:t>Q&amp;A</a:t>
            </a:r>
            <a:endParaRPr lang="da-DK" altLang="da-DK" i="1" dirty="0"/>
          </a:p>
        </p:txBody>
      </p:sp>
      <p:pic>
        <p:nvPicPr>
          <p:cNvPr id="5124" name="Picture 2" descr="https://bibl.frederikshavn.dk/sites/frederikshavn.ddbcms.dk/files/styles/ding_panorama_primary_large/public/title_image/news/mobilepay_-_1200x300_0.jpg?itok=tFiIWqE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0452" y="1515534"/>
            <a:ext cx="4550833" cy="1138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4" descr="http://www.elektronista.dk/wp-content/uploads/2011/02/3_logo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5367" y="3238501"/>
            <a:ext cx="823384" cy="1056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Plus 6"/>
          <p:cNvSpPr/>
          <p:nvPr/>
        </p:nvSpPr>
        <p:spPr>
          <a:xfrm>
            <a:off x="5761567" y="2470151"/>
            <a:ext cx="670984" cy="670983"/>
          </a:xfrm>
          <a:prstGeom prst="mathPlus">
            <a:avLst/>
          </a:prstGeom>
          <a:solidFill>
            <a:srgbClr val="F37321"/>
          </a:solidFill>
          <a:ln w="2857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da-DK" sz="1867" dirty="0">
              <a:solidFill>
                <a:schemeClr val="bg1"/>
              </a:solidFill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439496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altLang="da-DK">
                <a:solidFill>
                  <a:srgbClr val="F37321"/>
                </a:solidFill>
              </a:rPr>
              <a:t>Q&amp;A</a:t>
            </a:r>
            <a:r>
              <a:rPr lang="da-DK" altLang="da-DK"/>
              <a:t> 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431801" y="1123951"/>
            <a:ext cx="11010900" cy="4976283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da-DK" altLang="da-DK" sz="1333" dirty="0">
                <a:ea typeface="ＭＳ Ｐゴシック" panose="020B0600070205080204" pitchFamily="34" charset="-128"/>
              </a:rPr>
              <a:t>Q: Kan kundeservice selv tilmelde kunden MobilePay? 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da-DK" altLang="da-DK" sz="1333" dirty="0">
                <a:ea typeface="ＭＳ Ｐゴシック" panose="020B0600070205080204" pitchFamily="34" charset="-128"/>
              </a:rPr>
              <a:t>A: Ja, kundeservice kan sende kunden en mail, hvor kunden kan tilmelde sig fra. 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da-DK" altLang="da-DK" sz="1333" dirty="0">
              <a:ea typeface="ＭＳ Ｐゴシック" panose="020B0600070205080204" pitchFamily="34" charset="-128"/>
            </a:endParaRPr>
          </a:p>
          <a:p>
            <a:pPr>
              <a:buFont typeface="Wingdings" panose="05000000000000000000" pitchFamily="2" charset="2"/>
              <a:buNone/>
              <a:defRPr/>
            </a:pPr>
            <a:r>
              <a:rPr lang="da-DK" altLang="da-DK" sz="1333" dirty="0">
                <a:ea typeface="ＭＳ Ｐゴシック" panose="020B0600070205080204" pitchFamily="34" charset="-128"/>
              </a:rPr>
              <a:t>Q: Kan der tilmeldes flere MobilePay konti pr. kunde? 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da-DK" altLang="da-DK" sz="1333" dirty="0">
                <a:ea typeface="ＭＳ Ｐゴシック" panose="020B0600070205080204" pitchFamily="34" charset="-128"/>
              </a:rPr>
              <a:t>A: Der kan tilmeldes en MobilePay konto pr. konto kunden har hos 3.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da-DK" altLang="da-DK" sz="1333" dirty="0">
              <a:ea typeface="ＭＳ Ｐゴシック" panose="020B0600070205080204" pitchFamily="34" charset="-128"/>
            </a:endParaRPr>
          </a:p>
          <a:p>
            <a:pPr>
              <a:buFont typeface="Wingdings" panose="05000000000000000000" pitchFamily="2" charset="2"/>
              <a:buNone/>
              <a:defRPr/>
            </a:pPr>
            <a:r>
              <a:rPr lang="da-DK" altLang="da-DK" sz="1333" dirty="0">
                <a:ea typeface="ＭＳ Ｐゴシック" panose="020B0600070205080204" pitchFamily="34" charset="-128"/>
              </a:rPr>
              <a:t>Q: Hvad sker der hvis kundens kreditkort udløber? 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da-DK" altLang="da-DK" sz="1333" dirty="0">
                <a:ea typeface="ＭＳ Ｐゴシック" panose="020B0600070205080204" pitchFamily="34" charset="-128"/>
              </a:rPr>
              <a:t>A: MobilePay vil gennem deres </a:t>
            </a:r>
            <a:r>
              <a:rPr lang="da-DK" altLang="da-DK" sz="1333" dirty="0" err="1">
                <a:ea typeface="ＭＳ Ｐゴシック" panose="020B0600070205080204" pitchFamily="34" charset="-128"/>
              </a:rPr>
              <a:t>app</a:t>
            </a:r>
            <a:r>
              <a:rPr lang="da-DK" altLang="da-DK" sz="1333" dirty="0">
                <a:ea typeface="ＭＳ Ｐゴシック" panose="020B0600070205080204" pitchFamily="34" charset="-128"/>
              </a:rPr>
              <a:t>, anmode kunden om at opdatere sine kortoplysninger. 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da-DK" altLang="da-DK" sz="1333" dirty="0">
              <a:ea typeface="ＭＳ Ｐゴシック" panose="020B0600070205080204" pitchFamily="34" charset="-128"/>
            </a:endParaRPr>
          </a:p>
          <a:p>
            <a:pPr>
              <a:buFont typeface="Wingdings" panose="05000000000000000000" pitchFamily="2" charset="2"/>
              <a:buNone/>
              <a:defRPr/>
            </a:pPr>
            <a:r>
              <a:rPr lang="da-DK" altLang="da-DK" sz="1333" dirty="0">
                <a:ea typeface="ＭＳ Ｐゴシック" panose="020B0600070205080204" pitchFamily="34" charset="-128"/>
              </a:rPr>
              <a:t>Q: Vil kunden blive notificeret ved faktura træk? 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da-DK" altLang="da-DK" sz="1333" dirty="0">
                <a:ea typeface="ＭＳ Ｐゴシック" panose="020B0600070205080204" pitchFamily="34" charset="-128"/>
              </a:rPr>
              <a:t>A: Ja, </a:t>
            </a:r>
            <a:r>
              <a:rPr lang="da-DK" sz="1333" dirty="0">
                <a:ea typeface="ＭＳ Ｐゴシック" panose="020B0600070205080204" pitchFamily="34" charset="-128"/>
              </a:rPr>
              <a:t>Kunden vil 8 dage før kunne se betalingen som en fremtidig betaling. Og dagen før betalingsdag vil kunde få en notifikation med besked om at i morgen betales XX kr. til 3 (kun hvis kunden har slået push beskeder til i sin MobilePay)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da-DK" sz="1333" dirty="0">
              <a:ea typeface="ＭＳ Ｐゴシック" panose="020B0600070205080204" pitchFamily="34" charset="-128"/>
            </a:endParaRPr>
          </a:p>
          <a:p>
            <a:pPr>
              <a:buFont typeface="Wingdings" panose="05000000000000000000" pitchFamily="2" charset="2"/>
              <a:buNone/>
              <a:defRPr/>
            </a:pPr>
            <a:r>
              <a:rPr lang="da-DK" altLang="da-DK" sz="1333" dirty="0">
                <a:ea typeface="ＭＳ Ｐゴシック" panose="020B0600070205080204" pitchFamily="34" charset="-128"/>
              </a:rPr>
              <a:t>Q: Kan Kundeservice se hvilke MobilePay nummer som er tilmeldt kontoen? </a:t>
            </a:r>
          </a:p>
          <a:p>
            <a:pPr marL="0" indent="0">
              <a:buNone/>
              <a:defRPr/>
            </a:pPr>
            <a:r>
              <a:rPr lang="da-DK" altLang="da-DK" sz="1333" dirty="0">
                <a:ea typeface="ＭＳ Ｐゴシック" panose="020B0600070205080204" pitchFamily="34" charset="-128"/>
              </a:rPr>
              <a:t>A: Nej, Kundeservice kan kun se om kunden er tilmeldt eller ej.  </a:t>
            </a:r>
          </a:p>
          <a:p>
            <a:pPr marL="0" indent="0">
              <a:buNone/>
              <a:defRPr/>
            </a:pPr>
            <a:endParaRPr lang="da-DK" altLang="da-DK" sz="1333" dirty="0">
              <a:ea typeface="ＭＳ Ｐゴシック" panose="020B0600070205080204" pitchFamily="34" charset="-128"/>
            </a:endParaRPr>
          </a:p>
          <a:p>
            <a:pPr marL="0" indent="0">
              <a:buNone/>
              <a:defRPr/>
            </a:pPr>
            <a:r>
              <a:rPr lang="da-DK" altLang="da-DK" sz="1333" dirty="0">
                <a:ea typeface="ＭＳ Ｐゴシック" panose="020B0600070205080204" pitchFamily="34" charset="-128"/>
              </a:rPr>
              <a:t>Q: Hvem kan tilmelde sig MobilePay? </a:t>
            </a:r>
          </a:p>
          <a:p>
            <a:pPr marL="0" indent="0">
              <a:buNone/>
              <a:defRPr/>
            </a:pPr>
            <a:r>
              <a:rPr lang="da-DK" altLang="da-DK" sz="1333" dirty="0">
                <a:ea typeface="ＭＳ Ｐゴシック" panose="020B0600070205080204" pitchFamily="34" charset="-128"/>
              </a:rPr>
              <a:t>A: Det kan alle 3’s Privatkunder med et abonnement eller en afbetaling.</a:t>
            </a:r>
          </a:p>
          <a:p>
            <a:pPr marL="0" indent="0">
              <a:buNone/>
              <a:defRPr/>
            </a:pPr>
            <a:endParaRPr lang="da-DK" altLang="da-DK" sz="1333" dirty="0">
              <a:ea typeface="ＭＳ Ｐゴシック" panose="020B0600070205080204" pitchFamily="34" charset="-128"/>
            </a:endParaRPr>
          </a:p>
          <a:p>
            <a:pPr marL="0" indent="0">
              <a:buNone/>
              <a:defRPr/>
            </a:pPr>
            <a:r>
              <a:rPr lang="da-DK" altLang="da-DK" sz="1333" dirty="0">
                <a:ea typeface="ＭＳ Ｐゴシック" panose="020B0600070205080204" pitchFamily="34" charset="-128"/>
              </a:rPr>
              <a:t>Q: </a:t>
            </a:r>
            <a:r>
              <a:rPr lang="da-DK" sz="1333" dirty="0">
                <a:ea typeface="ＭＳ Ｐゴシック" panose="020B0600070205080204" pitchFamily="34" charset="-128"/>
              </a:rPr>
              <a:t>Hvad er beløbsgrænsen? </a:t>
            </a:r>
            <a:endParaRPr lang="en-US" sz="1333" dirty="0">
              <a:ea typeface="ＭＳ Ｐゴシック" panose="020B0600070205080204" pitchFamily="34" charset="-128"/>
            </a:endParaRPr>
          </a:p>
          <a:p>
            <a:pPr marL="0" indent="0">
              <a:buNone/>
              <a:defRPr/>
            </a:pPr>
            <a:r>
              <a:rPr lang="da-DK" sz="1333" dirty="0">
                <a:ea typeface="ＭＳ Ｐゴシック" panose="020B0600070205080204" pitchFamily="34" charset="-128"/>
              </a:rPr>
              <a:t>A: For kunden: Der gælder samme daglige og årlige beløbsgrænser, som ved andre produkter. </a:t>
            </a:r>
            <a:endParaRPr lang="en-US" sz="1333" dirty="0">
              <a:ea typeface="ＭＳ Ｐゴシック" panose="020B0600070205080204" pitchFamily="34" charset="-128"/>
            </a:endParaRPr>
          </a:p>
          <a:p>
            <a:pPr marL="0" indent="0">
              <a:buNone/>
              <a:defRPr/>
            </a:pPr>
            <a:endParaRPr lang="da-DK" altLang="da-DK" sz="1333" dirty="0">
              <a:ea typeface="ＭＳ Ｐゴシック" panose="020B0600070205080204" pitchFamily="34" charset="-128"/>
            </a:endParaRPr>
          </a:p>
        </p:txBody>
      </p:sp>
      <p:sp>
        <p:nvSpPr>
          <p:cNvPr id="4" name="Afrundet rektangel 3"/>
          <p:cNvSpPr/>
          <p:nvPr/>
        </p:nvSpPr>
        <p:spPr>
          <a:xfrm>
            <a:off x="9432022" y="5974818"/>
            <a:ext cx="2759978" cy="72814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" name="Tekstfelt 4"/>
          <p:cNvSpPr txBox="1"/>
          <p:nvPr/>
        </p:nvSpPr>
        <p:spPr>
          <a:xfrm>
            <a:off x="9388351" y="6049823"/>
            <a:ext cx="270125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endParaRPr lang="da-DK" sz="800" dirty="0"/>
          </a:p>
          <a:p>
            <a:pPr marL="0" indent="0" algn="ctr">
              <a:buNone/>
            </a:pPr>
            <a:r>
              <a:rPr lang="da-DK" sz="800" dirty="0">
                <a:solidFill>
                  <a:srgbClr val="FF0000"/>
                </a:solidFill>
              </a:rPr>
              <a:t>DENNE PRÆSENTATION ER </a:t>
            </a:r>
            <a:r>
              <a:rPr lang="da-DK" sz="800" b="1" dirty="0">
                <a:solidFill>
                  <a:srgbClr val="FF0000"/>
                </a:solidFill>
              </a:rPr>
              <a:t>FORTROLIG</a:t>
            </a:r>
          </a:p>
          <a:p>
            <a:pPr marL="0" indent="0" algn="ctr">
              <a:buNone/>
            </a:pPr>
            <a:r>
              <a:rPr lang="da-DK" sz="800" dirty="0">
                <a:solidFill>
                  <a:srgbClr val="FF0000"/>
                </a:solidFill>
              </a:rPr>
              <a:t>INDTIL d. 02-03-2017 kl 11.30.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190820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altLang="da-DK">
                <a:solidFill>
                  <a:srgbClr val="F37321"/>
                </a:solidFill>
              </a:rPr>
              <a:t>Q&amp;A</a:t>
            </a:r>
            <a:r>
              <a:rPr lang="da-DK" altLang="da-DK"/>
              <a:t> 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603251" y="1123951"/>
            <a:ext cx="11010900" cy="4976283"/>
          </a:xfrm>
        </p:spPr>
        <p:txBody>
          <a:bodyPr>
            <a:normAutofit fontScale="25000" lnSpcReduction="20000"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da-DK" altLang="da-DK" sz="4400" dirty="0"/>
              <a:t>Q: I hvilke kanaler tilbyder vi mobilepay? </a:t>
            </a:r>
          </a:p>
          <a:p>
            <a:pPr>
              <a:buFont typeface="Wingdings" panose="05000000000000000000" pitchFamily="2" charset="2"/>
              <a:buNone/>
            </a:pPr>
            <a:r>
              <a:rPr lang="da-DK" altLang="da-DK" sz="4400" dirty="0"/>
              <a:t>A: Det vil fra D. 2/3-2017 være muligt at tilmelde kunden MobilePay via </a:t>
            </a:r>
            <a:r>
              <a:rPr lang="da-DK" altLang="da-DK" sz="4400" dirty="0" err="1"/>
              <a:t>retailweb</a:t>
            </a:r>
            <a:r>
              <a:rPr lang="da-DK" altLang="da-DK" sz="4400" dirty="0"/>
              <a:t>/DSL TOOL, People </a:t>
            </a:r>
            <a:r>
              <a:rPr lang="da-DK" altLang="da-DK" sz="4400" dirty="0" err="1"/>
              <a:t>soft</a:t>
            </a:r>
            <a:r>
              <a:rPr lang="da-DK" altLang="da-DK" sz="4400" dirty="0"/>
              <a:t> 360 eller Kortbetaling.3.dk/MobilePay .</a:t>
            </a:r>
          </a:p>
          <a:p>
            <a:pPr>
              <a:buFont typeface="Wingdings" panose="05000000000000000000" pitchFamily="2" charset="2"/>
              <a:buNone/>
            </a:pPr>
            <a:r>
              <a:rPr lang="da-DK" altLang="da-DK" sz="4400" dirty="0"/>
              <a:t>    Vi arbejder selvfølgelig på at få Webshoppen og </a:t>
            </a:r>
            <a:r>
              <a:rPr lang="da-DK" altLang="da-DK" sz="4400" dirty="0" err="1"/>
              <a:t>SalesWeb</a:t>
            </a:r>
            <a:r>
              <a:rPr lang="da-DK" altLang="da-DK" sz="4400" dirty="0"/>
              <a:t> med hurtigst muligt. </a:t>
            </a:r>
          </a:p>
          <a:p>
            <a:pPr>
              <a:buFont typeface="Wingdings" panose="05000000000000000000" pitchFamily="2" charset="2"/>
              <a:buNone/>
            </a:pPr>
            <a:r>
              <a:rPr lang="da-DK" altLang="da-DK" sz="4400" dirty="0"/>
              <a:t> </a:t>
            </a:r>
          </a:p>
          <a:p>
            <a:pPr>
              <a:buFont typeface="Wingdings" panose="05000000000000000000" pitchFamily="2" charset="2"/>
              <a:buNone/>
            </a:pPr>
            <a:r>
              <a:rPr lang="da-DK" altLang="da-DK" sz="4400" dirty="0"/>
              <a:t>Q: Vil kunderne kunne betale med MobilePay i vores butikker som f.eks. I Netto? </a:t>
            </a:r>
          </a:p>
          <a:p>
            <a:pPr>
              <a:buFont typeface="Wingdings" panose="05000000000000000000" pitchFamily="2" charset="2"/>
              <a:buNone/>
            </a:pPr>
            <a:r>
              <a:rPr lang="da-DK" altLang="da-DK" sz="4400" dirty="0"/>
              <a:t>A: Nej ikke fra den 2/3, men vi kigger konstant på hvad der kan være den bedste oplevelse i vores butikker </a:t>
            </a:r>
          </a:p>
          <a:p>
            <a:pPr>
              <a:buFont typeface="Wingdings" panose="05000000000000000000" pitchFamily="2" charset="2"/>
              <a:buNone/>
            </a:pPr>
            <a:endParaRPr lang="da-DK" altLang="da-DK" sz="4400" dirty="0"/>
          </a:p>
          <a:p>
            <a:pPr>
              <a:buFont typeface="Wingdings" panose="05000000000000000000" pitchFamily="2" charset="2"/>
              <a:buNone/>
            </a:pPr>
            <a:r>
              <a:rPr lang="da-DK" altLang="da-DK" sz="4400" dirty="0"/>
              <a:t>Q:Kan kunden annullere sin betaling i </a:t>
            </a:r>
            <a:r>
              <a:rPr lang="da-DK" altLang="da-DK" sz="4400" dirty="0" err="1"/>
              <a:t>App’en</a:t>
            </a:r>
            <a:r>
              <a:rPr lang="da-DK" altLang="da-DK" sz="4400" dirty="0"/>
              <a:t>? </a:t>
            </a:r>
          </a:p>
          <a:p>
            <a:pPr>
              <a:buFont typeface="Wingdings" panose="05000000000000000000" pitchFamily="2" charset="2"/>
              <a:buNone/>
            </a:pPr>
            <a:r>
              <a:rPr lang="da-DK" altLang="da-DK" sz="4400" dirty="0"/>
              <a:t>A:Ja, kunden kan til enhver tid afvise sin betalingsaftale, dette vil ikke opsige kundens 3 abonnement.</a:t>
            </a:r>
          </a:p>
          <a:p>
            <a:pPr>
              <a:buFont typeface="Wingdings" panose="05000000000000000000" pitchFamily="2" charset="2"/>
              <a:buNone/>
            </a:pPr>
            <a:endParaRPr lang="da-DK" altLang="da-DK" sz="4400" dirty="0"/>
          </a:p>
          <a:p>
            <a:pPr>
              <a:buFont typeface="Wingdings" panose="05000000000000000000" pitchFamily="2" charset="2"/>
              <a:buNone/>
            </a:pPr>
            <a:r>
              <a:rPr lang="da-DK" altLang="da-DK" sz="4400" dirty="0"/>
              <a:t>Q:Kan kunden opsige sit  3 abonnement gennem MobilePay?</a:t>
            </a:r>
          </a:p>
          <a:p>
            <a:pPr>
              <a:buFont typeface="Wingdings" panose="05000000000000000000" pitchFamily="2" charset="2"/>
              <a:buNone/>
            </a:pPr>
            <a:r>
              <a:rPr lang="da-DK" altLang="da-DK" sz="4400" dirty="0"/>
              <a:t>A:Nej, kunden kan kun afmelde sig betalings aftalen</a:t>
            </a:r>
          </a:p>
          <a:p>
            <a:pPr>
              <a:buFont typeface="Wingdings" panose="05000000000000000000" pitchFamily="2" charset="2"/>
              <a:buNone/>
            </a:pPr>
            <a:endParaRPr lang="da-DK" altLang="da-DK" sz="4400" dirty="0"/>
          </a:p>
          <a:p>
            <a:pPr>
              <a:buFont typeface="Wingdings" panose="05000000000000000000" pitchFamily="2" charset="2"/>
              <a:buNone/>
            </a:pPr>
            <a:r>
              <a:rPr lang="da-DK" altLang="da-DK" sz="4400" dirty="0"/>
              <a:t>Q:Kan Kunden også betale up-front beløb via MobilePay? </a:t>
            </a:r>
          </a:p>
          <a:p>
            <a:pPr>
              <a:buFont typeface="Wingdings" panose="05000000000000000000" pitchFamily="2" charset="2"/>
              <a:buNone/>
            </a:pPr>
            <a:r>
              <a:rPr lang="da-DK" altLang="da-DK" sz="4400" dirty="0"/>
              <a:t>A:Dette er desværre ikke muligt, men MobilePay arbejder konstant på at forbedre deres produkter </a:t>
            </a:r>
          </a:p>
          <a:p>
            <a:pPr>
              <a:buFont typeface="Wingdings" panose="05000000000000000000" pitchFamily="2" charset="2"/>
              <a:buNone/>
            </a:pPr>
            <a:endParaRPr lang="da-DK" altLang="da-DK" sz="4400" dirty="0"/>
          </a:p>
          <a:p>
            <a:pPr>
              <a:buFont typeface="Wingdings" panose="05000000000000000000" pitchFamily="2" charset="2"/>
              <a:buNone/>
            </a:pPr>
            <a:r>
              <a:rPr lang="da-DK" altLang="da-DK" sz="4400" dirty="0"/>
              <a:t>Q:Kan vi lave andre enkelt betalinger som f.eks. Udbetaling af DKI aftale? </a:t>
            </a:r>
          </a:p>
          <a:p>
            <a:pPr>
              <a:buFont typeface="Wingdings" panose="05000000000000000000" pitchFamily="2" charset="2"/>
              <a:buNone/>
            </a:pPr>
            <a:r>
              <a:rPr lang="da-DK" altLang="da-DK" sz="4400" dirty="0"/>
              <a:t>A:Dette er desværre ikke muligt, men MobilePay arbejder konstant på at forbedre deres produkter.</a:t>
            </a:r>
          </a:p>
          <a:p>
            <a:pPr>
              <a:buFont typeface="Wingdings" panose="05000000000000000000" pitchFamily="2" charset="2"/>
              <a:buNone/>
            </a:pPr>
            <a:endParaRPr lang="da-DK" altLang="da-DK" sz="4400" dirty="0"/>
          </a:p>
          <a:p>
            <a:pPr>
              <a:buFont typeface="Wingdings" panose="05000000000000000000" pitchFamily="2" charset="2"/>
              <a:buNone/>
            </a:pPr>
            <a:r>
              <a:rPr lang="da-DK" altLang="da-DK" sz="4400" dirty="0"/>
              <a:t>Q:Hvornår skal kunden senest tilmelde sig, for at næste regning bliver trukket via MobilePay?</a:t>
            </a:r>
          </a:p>
          <a:p>
            <a:pPr>
              <a:buFont typeface="Wingdings" panose="05000000000000000000" pitchFamily="2" charset="2"/>
              <a:buNone/>
            </a:pPr>
            <a:r>
              <a:rPr lang="da-DK" altLang="da-DK" sz="4400" dirty="0"/>
              <a:t>A: Den 14 i hver måned. </a:t>
            </a:r>
          </a:p>
          <a:p>
            <a:pPr>
              <a:buFont typeface="Wingdings" panose="05000000000000000000" pitchFamily="2" charset="2"/>
              <a:buNone/>
            </a:pPr>
            <a:r>
              <a:rPr lang="da-DK" altLang="da-DK" sz="4000" dirty="0">
                <a:solidFill>
                  <a:srgbClr val="FF0000"/>
                </a:solidFill>
              </a:rPr>
              <a:t> </a:t>
            </a:r>
          </a:p>
          <a:p>
            <a:pPr>
              <a:buFont typeface="Wingdings" panose="05000000000000000000" pitchFamily="2" charset="2"/>
              <a:buNone/>
            </a:pPr>
            <a:endParaRPr lang="da-DK" altLang="da-DK" sz="1867" dirty="0"/>
          </a:p>
          <a:p>
            <a:pPr>
              <a:buFont typeface="Wingdings" panose="05000000000000000000" pitchFamily="2" charset="2"/>
              <a:buNone/>
            </a:pPr>
            <a:endParaRPr lang="da-DK" altLang="da-DK" sz="1867" dirty="0"/>
          </a:p>
          <a:p>
            <a:pPr>
              <a:buFont typeface="Wingdings" panose="05000000000000000000" pitchFamily="2" charset="2"/>
              <a:buNone/>
            </a:pPr>
            <a:endParaRPr lang="da-DK" altLang="da-DK" sz="1867" dirty="0"/>
          </a:p>
          <a:p>
            <a:pPr>
              <a:buFont typeface="Wingdings" panose="05000000000000000000" pitchFamily="2" charset="2"/>
              <a:buNone/>
            </a:pPr>
            <a:r>
              <a:rPr lang="da-DK" altLang="da-DK" sz="1867" dirty="0"/>
              <a:t>  </a:t>
            </a:r>
          </a:p>
        </p:txBody>
      </p:sp>
      <p:sp>
        <p:nvSpPr>
          <p:cNvPr id="4" name="Afrundet rektangel 3"/>
          <p:cNvSpPr/>
          <p:nvPr/>
        </p:nvSpPr>
        <p:spPr>
          <a:xfrm>
            <a:off x="9432022" y="5974818"/>
            <a:ext cx="2759978" cy="72814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" name="Tekstfelt 4"/>
          <p:cNvSpPr txBox="1"/>
          <p:nvPr/>
        </p:nvSpPr>
        <p:spPr>
          <a:xfrm>
            <a:off x="9388351" y="6049823"/>
            <a:ext cx="270125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endParaRPr lang="da-DK" sz="800" dirty="0"/>
          </a:p>
          <a:p>
            <a:pPr marL="0" indent="0" algn="ctr">
              <a:buNone/>
            </a:pPr>
            <a:r>
              <a:rPr lang="da-DK" sz="800" dirty="0">
                <a:solidFill>
                  <a:srgbClr val="FF0000"/>
                </a:solidFill>
              </a:rPr>
              <a:t>DENNE PRÆSENTATION ER </a:t>
            </a:r>
            <a:r>
              <a:rPr lang="da-DK" sz="800" b="1" dirty="0">
                <a:solidFill>
                  <a:srgbClr val="FF0000"/>
                </a:solidFill>
              </a:rPr>
              <a:t>FORTROLIG</a:t>
            </a:r>
          </a:p>
          <a:p>
            <a:pPr marL="0" indent="0" algn="ctr">
              <a:buNone/>
            </a:pPr>
            <a:r>
              <a:rPr lang="da-DK" sz="800" dirty="0">
                <a:solidFill>
                  <a:srgbClr val="FF0000"/>
                </a:solidFill>
              </a:rPr>
              <a:t>INDTIL d. 02-03-2017 kl 11.30.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52543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altLang="da-DK">
                <a:solidFill>
                  <a:srgbClr val="F37321"/>
                </a:solidFill>
              </a:rPr>
              <a:t>Q&amp;A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da-DK" altLang="da-DK" sz="1800" dirty="0">
                <a:ea typeface="ＭＳ Ｐゴシック" panose="020B0600070205080204" pitchFamily="34" charset="-128"/>
              </a:rPr>
              <a:t>Q:Kan vi tilmelde kunden ved salg af tilbehør i </a:t>
            </a:r>
            <a:r>
              <a:rPr lang="da-DK" altLang="da-DK" sz="1800" dirty="0" err="1">
                <a:ea typeface="ＭＳ Ｐゴシック" panose="020B0600070205080204" pitchFamily="34" charset="-128"/>
              </a:rPr>
              <a:t>SalesWeb</a:t>
            </a:r>
            <a:endParaRPr lang="da-DK" altLang="da-DK" sz="1800" dirty="0">
              <a:ea typeface="ＭＳ Ｐゴシック" panose="020B0600070205080204" pitchFamily="34" charset="-128"/>
            </a:endParaRPr>
          </a:p>
          <a:p>
            <a:pPr>
              <a:buFont typeface="Wingdings" panose="05000000000000000000" pitchFamily="2" charset="2"/>
              <a:buNone/>
              <a:defRPr/>
            </a:pPr>
            <a:r>
              <a:rPr lang="da-DK" altLang="da-DK" sz="1800" dirty="0">
                <a:ea typeface="ＭＳ Ｐゴシック" panose="020B0600070205080204" pitchFamily="34" charset="-128"/>
              </a:rPr>
              <a:t>A: Nej, men det er selvfølgelig noget vi arbejder på. 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None/>
              <a:defRPr/>
            </a:pPr>
            <a:r>
              <a:rPr lang="da-DK" altLang="da-DK" sz="1800" dirty="0">
                <a:ea typeface="ＭＳ Ｐゴシック" panose="020B0600070205080204" pitchFamily="34" charset="-128"/>
              </a:rPr>
              <a:t> 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da-DK" altLang="da-DK" sz="1800" dirty="0">
                <a:ea typeface="ＭＳ Ｐゴシック" panose="020B0600070205080204" pitchFamily="34" charset="-128"/>
              </a:rPr>
              <a:t>Q: Hvordan er vi sikret ved nedbrud på MobilePay? 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da-DK" altLang="da-DK" sz="1800" dirty="0">
                <a:ea typeface="ＭＳ Ｐゴシック" panose="020B0600070205080204" pitchFamily="34" charset="-128"/>
              </a:rPr>
              <a:t>A: MobilePay har konstant overvågning af produktet. Vi vil samtidig få svar til vores IT afdeling hvis noget fejler. Der vil også være faste kontakt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da-DK" altLang="da-DK" sz="1800" dirty="0">
                <a:ea typeface="ＭＳ Ｐゴシック" panose="020B0600070205080204" pitchFamily="34" charset="-128"/>
              </a:rPr>
              <a:t> 	punkter mellem 3 IT og MP IT</a:t>
            </a:r>
            <a:r>
              <a:rPr lang="da-DK" altLang="da-DK" sz="1800" dirty="0">
                <a:ea typeface="Helvetica Neue"/>
              </a:rPr>
              <a:t>. 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None/>
              <a:defRPr/>
            </a:pPr>
            <a:endParaRPr lang="da-DK" altLang="da-DK" sz="1800" dirty="0">
              <a:ea typeface="Helvetica Neue"/>
            </a:endParaRPr>
          </a:p>
          <a:p>
            <a:pPr>
              <a:spcBef>
                <a:spcPct val="0"/>
              </a:spcBef>
              <a:buFont typeface="Wingdings" panose="05000000000000000000" pitchFamily="2" charset="2"/>
              <a:buNone/>
              <a:defRPr/>
            </a:pPr>
            <a:r>
              <a:rPr lang="da-DK" altLang="da-DK" sz="1800" dirty="0">
                <a:ea typeface="Helvetica Neue"/>
              </a:rPr>
              <a:t>Q: Hvordan prioriterer vi MobilePay i forhold til andre betalingsmetoder? 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None/>
              <a:defRPr/>
            </a:pPr>
            <a:r>
              <a:rPr lang="da-DK" altLang="da-DK" sz="1800" dirty="0">
                <a:ea typeface="Helvetica Neue"/>
              </a:rPr>
              <a:t>A: MobilePay er en nem og gratis løsning der gør det muligt for vores kunder at betale deres regninger vi anbefaler derfor MobilePay som en nem og gratis løsning 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None/>
              <a:defRPr/>
            </a:pPr>
            <a:endParaRPr lang="da-DK" altLang="da-DK" sz="1800" dirty="0">
              <a:ea typeface="Helvetica Neue"/>
            </a:endParaRPr>
          </a:p>
          <a:p>
            <a:pPr>
              <a:spcBef>
                <a:spcPct val="0"/>
              </a:spcBef>
              <a:buFont typeface="Wingdings" panose="05000000000000000000" pitchFamily="2" charset="2"/>
              <a:buNone/>
              <a:defRPr/>
            </a:pPr>
            <a:r>
              <a:rPr lang="da-DK" altLang="da-DK" sz="1800" dirty="0">
                <a:ea typeface="Helvetica Neue"/>
              </a:rPr>
              <a:t>Q: Hvornår vil kunden blive trukket? 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None/>
              <a:defRPr/>
            </a:pPr>
            <a:r>
              <a:rPr lang="da-DK" altLang="da-DK" sz="1800" dirty="0">
                <a:ea typeface="Helvetica Neue"/>
              </a:rPr>
              <a:t>A: Kunden vil altid blive trukket den sidste dag i måneden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None/>
              <a:defRPr/>
            </a:pPr>
            <a:endParaRPr lang="da-DK" altLang="da-DK" sz="1800" dirty="0">
              <a:ea typeface="Helvetica Neue"/>
            </a:endParaRPr>
          </a:p>
          <a:p>
            <a:pPr marL="0" indent="0">
              <a:buNone/>
              <a:defRPr/>
            </a:pPr>
            <a:r>
              <a:rPr lang="da-DK" altLang="da-DK" sz="1800" dirty="0">
                <a:ea typeface="Helvetica Neue"/>
              </a:rPr>
              <a:t>Q: </a:t>
            </a:r>
            <a:r>
              <a:rPr lang="da-DK" sz="1800" dirty="0">
                <a:ea typeface="Helvetica Neue"/>
              </a:rPr>
              <a:t>Får kunden en gyldig faktura i forbindelse med betalingen?</a:t>
            </a:r>
            <a:endParaRPr lang="en-US" sz="1800" dirty="0">
              <a:ea typeface="Helvetica Neue"/>
            </a:endParaRPr>
          </a:p>
          <a:p>
            <a:pPr marL="0" indent="0">
              <a:buNone/>
              <a:defRPr/>
            </a:pPr>
            <a:r>
              <a:rPr lang="da-DK" sz="1800" dirty="0">
                <a:ea typeface="Helvetica Neue"/>
              </a:rPr>
              <a:t>A: MobilePay håndterer alene betalingen. Vi fortsætter derfor med at udsende faktura via e-mail. </a:t>
            </a:r>
          </a:p>
          <a:p>
            <a:pPr marL="0" indent="0">
              <a:buNone/>
              <a:defRPr/>
            </a:pPr>
            <a:endParaRPr lang="da-DK" sz="1800" dirty="0">
              <a:ea typeface="Helvetica Neue"/>
            </a:endParaRPr>
          </a:p>
          <a:p>
            <a:pPr marL="0" indent="0">
              <a:buNone/>
              <a:defRPr/>
            </a:pPr>
            <a:r>
              <a:rPr lang="da-DK" sz="1800" dirty="0">
                <a:ea typeface="Helvetica Neue"/>
              </a:rPr>
              <a:t>Q: Hvad koster MobilePay for kunden? </a:t>
            </a:r>
          </a:p>
          <a:p>
            <a:pPr marL="0" indent="0">
              <a:buNone/>
              <a:defRPr/>
            </a:pPr>
            <a:r>
              <a:rPr lang="da-DK" sz="1800" dirty="0">
                <a:ea typeface="Helvetica Neue"/>
              </a:rPr>
              <a:t>A: MobilePay er gratis og har ingen gebyrer eller omkostninger for kunden. </a:t>
            </a:r>
          </a:p>
          <a:p>
            <a:pPr marL="0" indent="0">
              <a:buNone/>
              <a:defRPr/>
            </a:pPr>
            <a:endParaRPr lang="da-DK" altLang="da-DK" sz="1333" dirty="0">
              <a:ea typeface="Helvetica Neue"/>
            </a:endParaRPr>
          </a:p>
          <a:p>
            <a:pPr>
              <a:spcBef>
                <a:spcPct val="0"/>
              </a:spcBef>
              <a:buFont typeface="Wingdings" panose="05000000000000000000" pitchFamily="2" charset="2"/>
              <a:buNone/>
              <a:defRPr/>
            </a:pPr>
            <a:r>
              <a:rPr lang="da-DK" altLang="da-DK" sz="1867" dirty="0">
                <a:ea typeface="Helvetica Neue"/>
              </a:rPr>
              <a:t>  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da-DK" altLang="da-DK" sz="1867" dirty="0">
                <a:ea typeface="Helvetica Neue"/>
              </a:rPr>
              <a:t> 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da-DK" altLang="da-DK" sz="1867" dirty="0">
                <a:ea typeface="ＭＳ Ｐゴシック" panose="020B0600070205080204" pitchFamily="34" charset="-128"/>
              </a:rPr>
              <a:t> 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da-DK" altLang="da-DK" sz="1867" dirty="0">
              <a:ea typeface="ＭＳ Ｐゴシック" panose="020B0600070205080204" pitchFamily="34" charset="-128"/>
            </a:endParaRPr>
          </a:p>
          <a:p>
            <a:pPr>
              <a:defRPr/>
            </a:pPr>
            <a:endParaRPr lang="da-DK" altLang="da-DK" dirty="0">
              <a:ea typeface="ＭＳ Ｐゴシック" panose="020B0600070205080204" pitchFamily="34" charset="-128"/>
            </a:endParaRPr>
          </a:p>
        </p:txBody>
      </p:sp>
      <p:sp>
        <p:nvSpPr>
          <p:cNvPr id="4" name="Afrundet rektangel 3"/>
          <p:cNvSpPr/>
          <p:nvPr/>
        </p:nvSpPr>
        <p:spPr>
          <a:xfrm>
            <a:off x="9432022" y="5974818"/>
            <a:ext cx="2759978" cy="72814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" name="Tekstfelt 4"/>
          <p:cNvSpPr txBox="1"/>
          <p:nvPr/>
        </p:nvSpPr>
        <p:spPr>
          <a:xfrm>
            <a:off x="9388351" y="6049823"/>
            <a:ext cx="270125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endParaRPr lang="da-DK" sz="800" dirty="0"/>
          </a:p>
          <a:p>
            <a:pPr marL="0" indent="0" algn="ctr">
              <a:buNone/>
            </a:pPr>
            <a:r>
              <a:rPr lang="da-DK" sz="800" dirty="0">
                <a:solidFill>
                  <a:srgbClr val="FF0000"/>
                </a:solidFill>
              </a:rPr>
              <a:t>DENNE PRÆSENTATION ER </a:t>
            </a:r>
            <a:r>
              <a:rPr lang="da-DK" sz="800" b="1" dirty="0">
                <a:solidFill>
                  <a:srgbClr val="FF0000"/>
                </a:solidFill>
              </a:rPr>
              <a:t>FORTROLIG</a:t>
            </a:r>
          </a:p>
          <a:p>
            <a:pPr marL="0" indent="0" algn="ctr">
              <a:buNone/>
            </a:pPr>
            <a:r>
              <a:rPr lang="da-DK" sz="800" dirty="0">
                <a:solidFill>
                  <a:srgbClr val="FF0000"/>
                </a:solidFill>
              </a:rPr>
              <a:t>INDTIL d. 02-03-2017 kl 11.30.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32558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altLang="en-US">
                <a:solidFill>
                  <a:srgbClr val="F37321"/>
                </a:solidFill>
              </a:rPr>
              <a:t>Q&amp;A</a:t>
            </a:r>
            <a:endParaRPr lang="en-US" altLang="en-US">
              <a:solidFill>
                <a:srgbClr val="F37321"/>
              </a:solidFill>
            </a:endParaRP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altLang="en-US" sz="1600" b="1"/>
              <a:t>Q: Hvad kan kunderne gøre i MobilePay?</a:t>
            </a:r>
            <a:endParaRPr lang="en-US" altLang="en-US" sz="2400"/>
          </a:p>
          <a:p>
            <a:pPr marL="0" indent="0">
              <a:buNone/>
            </a:pPr>
            <a:r>
              <a:rPr lang="da-DK" altLang="en-US" sz="1600">
                <a:ea typeface="Helvetica Neue"/>
              </a:rPr>
              <a:t>A: Kunden vil have et overblik over de abonnementer, som de betaler med MobilePay. Det betyder at kunden kan:</a:t>
            </a:r>
            <a:endParaRPr lang="en-US" altLang="en-US" sz="1600">
              <a:ea typeface="Helvetica Neue"/>
            </a:endParaRPr>
          </a:p>
          <a:p>
            <a:pPr lvl="1"/>
            <a:r>
              <a:rPr lang="da-DK" altLang="en-US" sz="1333">
                <a:ea typeface="Helvetica Neue"/>
              </a:rPr>
              <a:t>Ændre hvilket betalingskort MobilePay skal trække pengene fra</a:t>
            </a:r>
            <a:endParaRPr lang="en-US" altLang="en-US" sz="1333">
              <a:ea typeface="Helvetica Neue"/>
            </a:endParaRPr>
          </a:p>
          <a:p>
            <a:pPr lvl="1"/>
            <a:r>
              <a:rPr lang="da-DK" altLang="en-US" sz="1333">
                <a:ea typeface="Helvetica Neue"/>
              </a:rPr>
              <a:t>Kunden kan se, hvilke services de betaler for, og hvor ofte betalinger trækkes under ”aftale”</a:t>
            </a:r>
            <a:endParaRPr lang="en-US" altLang="en-US" sz="1333">
              <a:ea typeface="Helvetica Neue"/>
            </a:endParaRPr>
          </a:p>
          <a:p>
            <a:pPr lvl="1"/>
            <a:r>
              <a:rPr lang="da-DK" altLang="en-US" sz="1333">
                <a:ea typeface="Helvetica Neue"/>
              </a:rPr>
              <a:t>Kunden kan se oplysninger fra virksomhed, såsom </a:t>
            </a:r>
            <a:endParaRPr lang="en-US" altLang="en-US" sz="1333">
              <a:ea typeface="Helvetica Neue"/>
            </a:endParaRPr>
          </a:p>
          <a:p>
            <a:pPr lvl="2"/>
            <a:r>
              <a:rPr lang="da-DK" altLang="en-US" sz="1333">
                <a:ea typeface="Helvetica Neue"/>
              </a:rPr>
              <a:t>hjemmeside</a:t>
            </a:r>
            <a:endParaRPr lang="en-US" altLang="en-US" sz="1333">
              <a:ea typeface="Helvetica Neue"/>
            </a:endParaRPr>
          </a:p>
          <a:p>
            <a:pPr lvl="2"/>
            <a:r>
              <a:rPr lang="da-DK" altLang="en-US" sz="1333">
                <a:ea typeface="Helvetica Neue"/>
              </a:rPr>
              <a:t>E-mail til kundesupport</a:t>
            </a:r>
            <a:endParaRPr lang="en-US" altLang="en-US" sz="1333">
              <a:ea typeface="Helvetica Neue"/>
            </a:endParaRPr>
          </a:p>
          <a:p>
            <a:pPr lvl="2"/>
            <a:r>
              <a:rPr lang="da-DK" altLang="en-US" sz="1333">
                <a:ea typeface="Helvetica Neue"/>
              </a:rPr>
              <a:t>Link til FAQ hos 3</a:t>
            </a:r>
            <a:endParaRPr lang="en-US" altLang="en-US" sz="1333">
              <a:ea typeface="Helvetica Neue"/>
            </a:endParaRPr>
          </a:p>
          <a:p>
            <a:pPr lvl="1"/>
            <a:r>
              <a:rPr lang="da-DK" altLang="en-US" sz="1333">
                <a:ea typeface="Helvetica Neue"/>
              </a:rPr>
              <a:t>Vælge at få en notifikation dagen før betalingsdato, med information om hvor meget, der trækkes fra deres kort</a:t>
            </a:r>
            <a:endParaRPr lang="en-US" altLang="en-US" sz="1333">
              <a:ea typeface="Helvetica Neue"/>
            </a:endParaRPr>
          </a:p>
          <a:p>
            <a:pPr lvl="1"/>
            <a:r>
              <a:rPr lang="da-DK" altLang="en-US" sz="1333">
                <a:ea typeface="Helvetica Neue"/>
              </a:rPr>
              <a:t>Afvise den enkelte betaling inden den gennemføres. Kunden vil kunne afvise betalingen i 8 dage op til betalingsdagen. Hvis betalingen afvises, vil 3 få besked med det samme.</a:t>
            </a:r>
            <a:endParaRPr lang="en-US" altLang="en-US" sz="1333">
              <a:ea typeface="Helvetica Neue"/>
            </a:endParaRPr>
          </a:p>
          <a:p>
            <a:pPr lvl="1"/>
            <a:r>
              <a:rPr lang="da-DK" altLang="en-US" sz="1333">
                <a:ea typeface="Helvetica Neue"/>
              </a:rPr>
              <a:t>Fjerne MobilePay som betalingsmetode for sit abonnement - altså slette forbindelsen imellem MobilePay og 3. I givet fald vil 3 få besked herom med det samme</a:t>
            </a:r>
            <a:endParaRPr lang="en-US" altLang="en-US" sz="1333">
              <a:ea typeface="Helvetica Neue"/>
            </a:endParaRPr>
          </a:p>
          <a:p>
            <a:pPr marL="0" indent="0">
              <a:buNone/>
            </a:pPr>
            <a:endParaRPr lang="en-US" altLang="en-US" sz="1200"/>
          </a:p>
        </p:txBody>
      </p:sp>
      <p:sp>
        <p:nvSpPr>
          <p:cNvPr id="4" name="Afrundet rektangel 3"/>
          <p:cNvSpPr/>
          <p:nvPr/>
        </p:nvSpPr>
        <p:spPr>
          <a:xfrm>
            <a:off x="9432022" y="5974818"/>
            <a:ext cx="2759978" cy="72814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" name="Tekstfelt 4"/>
          <p:cNvSpPr txBox="1"/>
          <p:nvPr/>
        </p:nvSpPr>
        <p:spPr>
          <a:xfrm>
            <a:off x="9388351" y="6049823"/>
            <a:ext cx="270125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endParaRPr lang="da-DK" sz="800" dirty="0"/>
          </a:p>
          <a:p>
            <a:pPr marL="0" indent="0" algn="ctr">
              <a:buNone/>
            </a:pPr>
            <a:r>
              <a:rPr lang="da-DK" sz="800" dirty="0">
                <a:solidFill>
                  <a:srgbClr val="FF0000"/>
                </a:solidFill>
              </a:rPr>
              <a:t>DENNE PRÆSENTATION ER </a:t>
            </a:r>
            <a:r>
              <a:rPr lang="da-DK" sz="800" b="1" dirty="0">
                <a:solidFill>
                  <a:srgbClr val="FF0000"/>
                </a:solidFill>
              </a:rPr>
              <a:t>FORTROLIG</a:t>
            </a:r>
          </a:p>
          <a:p>
            <a:pPr marL="0" indent="0" algn="ctr">
              <a:buNone/>
            </a:pPr>
            <a:r>
              <a:rPr lang="da-DK" sz="800" dirty="0">
                <a:solidFill>
                  <a:srgbClr val="FF0000"/>
                </a:solidFill>
              </a:rPr>
              <a:t>INDTIL d. 02-03-2017 kl 11.30.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95149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685</Words>
  <Application>Microsoft Office PowerPoint</Application>
  <PresentationFormat>Widescreen</PresentationFormat>
  <Paragraphs>98</Paragraphs>
  <Slides>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6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12" baseType="lpstr">
      <vt:lpstr>ＭＳ Ｐゴシック</vt:lpstr>
      <vt:lpstr>Arial</vt:lpstr>
      <vt:lpstr>Calibri</vt:lpstr>
      <vt:lpstr>Calibri Light</vt:lpstr>
      <vt:lpstr>Helvetica Neue</vt:lpstr>
      <vt:lpstr>Wingdings</vt:lpstr>
      <vt:lpstr>Office-tema</vt:lpstr>
      <vt:lpstr> </vt:lpstr>
      <vt:lpstr>Q&amp;A </vt:lpstr>
      <vt:lpstr>Q&amp;A </vt:lpstr>
      <vt:lpstr>Q&amp;A</vt:lpstr>
      <vt:lpstr>Q&amp;A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Peter Thymann Hansen</dc:creator>
  <cp:lastModifiedBy>Peter Thymann Hansen</cp:lastModifiedBy>
  <cp:revision>3</cp:revision>
  <dcterms:created xsi:type="dcterms:W3CDTF">2017-03-01T15:13:18Z</dcterms:created>
  <dcterms:modified xsi:type="dcterms:W3CDTF">2017-03-02T08:13:09Z</dcterms:modified>
</cp:coreProperties>
</file>